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7E153-E3EE-4116-A235-D3D64573439A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DA003-E117-4AB4-861D-397A4277AA9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50106-23ED-476F-B748-8398C98B4C75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52B2-2672-4CD1-8E6C-20A560545ED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Onscreen User Documentation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Efficient &amp; effective user interfaces and information architecture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Design elements to consider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329642" cy="2614618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Proportion</a:t>
            </a:r>
          </a:p>
          <a:p>
            <a:pPr marL="914400" lvl="1" indent="-514350"/>
            <a:r>
              <a:rPr lang="en-AU" dirty="0" smtClean="0"/>
              <a:t>Refers to the visual hierarchy of a page on the screen</a:t>
            </a:r>
          </a:p>
          <a:p>
            <a:pPr marL="914400" lvl="1" indent="-514350"/>
            <a:r>
              <a:rPr lang="en-AU" dirty="0" smtClean="0"/>
              <a:t>Most  important pieces of information have visual prominence on the page</a:t>
            </a:r>
          </a:p>
          <a:p>
            <a:pPr marL="914400" lvl="1" indent="-514350"/>
            <a:r>
              <a:rPr lang="en-AU" dirty="0" smtClean="0"/>
              <a:t>Proportions, relative sizing of fonts 7 graphics affect visual hierarchy of a screen</a:t>
            </a:r>
          </a:p>
          <a:p>
            <a:pPr marL="914400" lvl="1" indent="-514350"/>
            <a:r>
              <a:rPr lang="en-AU" dirty="0" smtClean="0"/>
              <a:t>Positioning of page elements including whitespace around objects, formatting of fonts</a:t>
            </a: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5" y="3786190"/>
            <a:ext cx="497056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Design elements to consider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AutoNum type="arabicPlain" startAt="2"/>
            </a:pPr>
            <a:r>
              <a:rPr lang="en-AU" dirty="0" smtClean="0"/>
              <a:t>Orientation</a:t>
            </a:r>
          </a:p>
          <a:p>
            <a:pPr marL="914400" lvl="1" indent="-514350"/>
            <a:r>
              <a:rPr lang="en-AU" dirty="0" smtClean="0"/>
              <a:t>Refers to direction and aspect of elements of an onscreen page</a:t>
            </a:r>
          </a:p>
          <a:p>
            <a:pPr marL="914400" lvl="1" indent="-514350"/>
            <a:r>
              <a:rPr lang="en-AU" dirty="0" err="1" smtClean="0"/>
              <a:t>Eg</a:t>
            </a:r>
            <a:r>
              <a:rPr lang="en-AU" dirty="0" smtClean="0"/>
              <a:t>. direction that a logo is to face, where navigation frames should be and alignment of text</a:t>
            </a:r>
          </a:p>
          <a:p>
            <a:pPr marL="914400" lvl="1" indent="-514350"/>
            <a:r>
              <a:rPr lang="en-AU" dirty="0" smtClean="0"/>
              <a:t>Layout needs to take into account various sizes and shapes that the information may be presented in.</a:t>
            </a:r>
            <a:endParaRPr lang="en-AU" dirty="0"/>
          </a:p>
          <a:p>
            <a:pPr marL="514350" lvl="0" indent="-514350">
              <a:buAutoNum type="arabicPlain" startAt="3"/>
            </a:pPr>
            <a:r>
              <a:rPr lang="en-AU" dirty="0" smtClean="0"/>
              <a:t>Clarity </a:t>
            </a:r>
            <a:r>
              <a:rPr lang="en-AU" dirty="0"/>
              <a:t>and </a:t>
            </a:r>
            <a:r>
              <a:rPr lang="en-AU" dirty="0" smtClean="0"/>
              <a:t>consistency</a:t>
            </a:r>
          </a:p>
          <a:p>
            <a:pPr marL="914400" lvl="1" indent="-514350"/>
            <a:r>
              <a:rPr lang="en-AU" dirty="0" smtClean="0"/>
              <a:t>Clarity refers to how clearly the information on a screen is presented</a:t>
            </a:r>
          </a:p>
          <a:p>
            <a:pPr marL="914400" lvl="1" indent="-514350"/>
            <a:r>
              <a:rPr lang="en-AU" dirty="0" smtClean="0"/>
              <a:t>Choice of font styles and sizes contribute to clarity as well as resolution of graphics</a:t>
            </a:r>
          </a:p>
          <a:p>
            <a:pPr marL="914400" lvl="1" indent="-514350"/>
            <a:r>
              <a:rPr lang="en-AU" dirty="0" smtClean="0"/>
              <a:t>Consistency refers to the use of similar, repeated or predictable features on a screen; </a:t>
            </a:r>
          </a:p>
          <a:p>
            <a:pPr marL="914400" lvl="1" indent="-514350"/>
            <a:r>
              <a:rPr lang="en-AU" dirty="0" err="1" smtClean="0"/>
              <a:t>Eg</a:t>
            </a:r>
            <a:r>
              <a:rPr lang="en-AU" dirty="0" smtClean="0"/>
              <a:t>. similar layout for different pages;</a:t>
            </a:r>
          </a:p>
          <a:p>
            <a:pPr marL="914400" lvl="1" indent="-514350"/>
            <a:r>
              <a:rPr lang="en-AU" dirty="0" smtClean="0"/>
              <a:t>Elements that can be used consistently include logos, headers and footers, font styles, navigation icons, etc.</a:t>
            </a: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Design elements to consider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AutoNum type="arabicPlain" startAt="4"/>
            </a:pPr>
            <a:r>
              <a:rPr lang="en-AU" dirty="0" smtClean="0"/>
              <a:t>Colour </a:t>
            </a:r>
            <a:r>
              <a:rPr lang="en-AU" dirty="0"/>
              <a:t>and </a:t>
            </a:r>
            <a:r>
              <a:rPr lang="en-AU" dirty="0" smtClean="0"/>
              <a:t>contrast</a:t>
            </a:r>
          </a:p>
          <a:p>
            <a:pPr marL="914400" lvl="1" indent="-514350"/>
            <a:r>
              <a:rPr lang="en-AU" dirty="0" smtClean="0"/>
              <a:t>Use conventions for onscreen colours including;</a:t>
            </a:r>
          </a:p>
          <a:p>
            <a:pPr marL="914400" lvl="1" indent="-514350"/>
            <a:r>
              <a:rPr lang="en-AU" dirty="0" smtClean="0"/>
              <a:t>Black text on a white background</a:t>
            </a:r>
          </a:p>
          <a:p>
            <a:pPr marL="914400" lvl="1" indent="-514350"/>
            <a:r>
              <a:rPr lang="en-AU" dirty="0" smtClean="0"/>
              <a:t>Avoid using red and green together, (</a:t>
            </a:r>
            <a:r>
              <a:rPr lang="en-AU" dirty="0" err="1" smtClean="0"/>
              <a:t>colourblind</a:t>
            </a:r>
            <a:r>
              <a:rPr lang="en-AU" dirty="0" smtClean="0"/>
              <a:t> people)</a:t>
            </a:r>
          </a:p>
          <a:p>
            <a:pPr marL="914400" lvl="1" indent="-514350"/>
            <a:r>
              <a:rPr lang="en-AU" dirty="0" smtClean="0"/>
              <a:t>Limit variety of different colours on the screen</a:t>
            </a:r>
          </a:p>
          <a:p>
            <a:pPr marL="914400" lvl="1" indent="-514350"/>
            <a:r>
              <a:rPr lang="en-AU" dirty="0" smtClean="0"/>
              <a:t>Light or pastel shades are best choices for backgrounds</a:t>
            </a:r>
          </a:p>
          <a:p>
            <a:pPr marL="914400" lvl="1" indent="-514350"/>
            <a:r>
              <a:rPr lang="en-AU" dirty="0" smtClean="0"/>
              <a:t>Use whitespace to assist in balance of text and graphics on a page to support contrast</a:t>
            </a:r>
          </a:p>
          <a:p>
            <a:pPr marL="914400" lvl="1" indent="-514350"/>
            <a:r>
              <a:rPr lang="en-AU" dirty="0" smtClean="0"/>
              <a:t>Avoid yellow or light colours for text on a white background</a:t>
            </a:r>
            <a:endParaRPr lang="en-AU" dirty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43932" cy="1143008"/>
          </a:xfrm>
        </p:spPr>
        <p:txBody>
          <a:bodyPr>
            <a:noAutofit/>
          </a:bodyPr>
          <a:lstStyle/>
          <a:p>
            <a:r>
              <a:rPr lang="en-AU" sz="3200" dirty="0"/>
              <a:t>Characteristics of onscreen solutions: efficient and effective user interfaces</a:t>
            </a:r>
            <a:br>
              <a:rPr lang="en-AU" sz="3200" dirty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401080" cy="5572164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User interface is the point at which a user interacts with an information system.</a:t>
            </a:r>
          </a:p>
          <a:p>
            <a:r>
              <a:rPr lang="en-AU" dirty="0"/>
              <a:t>In addition to the design elements already considered high quality user interfaces need to consider the following:</a:t>
            </a:r>
          </a:p>
          <a:p>
            <a:r>
              <a:rPr lang="en-AU" dirty="0" smtClean="0"/>
              <a:t>1</a:t>
            </a:r>
            <a:r>
              <a:rPr lang="en-AU" dirty="0"/>
              <a:t>	Usability and accessibility</a:t>
            </a:r>
          </a:p>
          <a:p>
            <a:pPr lvl="1"/>
            <a:r>
              <a:rPr lang="en-AU" dirty="0" smtClean="0"/>
              <a:t>User interacts with interface intuitively</a:t>
            </a:r>
          </a:p>
          <a:p>
            <a:pPr lvl="1"/>
            <a:r>
              <a:rPr lang="en-AU" dirty="0" smtClean="0"/>
              <a:t>Screen shouldn’t be unnecessarily elaborate or decorative</a:t>
            </a:r>
          </a:p>
          <a:p>
            <a:pPr lvl="1"/>
            <a:r>
              <a:rPr lang="en-AU" dirty="0" smtClean="0"/>
              <a:t>Long or wide screens requiring scrolling should be avoided</a:t>
            </a:r>
          </a:p>
          <a:p>
            <a:pPr lvl="1"/>
            <a:r>
              <a:rPr lang="en-AU" dirty="0" smtClean="0"/>
              <a:t>Font selection, use serif fonts for body, sans serif for headings</a:t>
            </a:r>
          </a:p>
          <a:p>
            <a:pPr lvl="1"/>
            <a:r>
              <a:rPr lang="en-AU" dirty="0" smtClean="0"/>
              <a:t>Accessibility, a user should be able to find what they want on the screen immediately</a:t>
            </a:r>
          </a:p>
          <a:p>
            <a:pPr lvl="1"/>
            <a:r>
              <a:rPr lang="en-AU" dirty="0" smtClean="0"/>
              <a:t>Use conventional navigation symbols, </a:t>
            </a:r>
            <a:r>
              <a:rPr lang="en-AU" dirty="0" err="1" smtClean="0"/>
              <a:t>eg</a:t>
            </a:r>
            <a:r>
              <a:rPr lang="en-AU" dirty="0" smtClean="0"/>
              <a:t>. question mark for help; house symbol for a home icon, arrows for backwards and forwards</a:t>
            </a:r>
          </a:p>
          <a:p>
            <a:pPr lvl="1"/>
            <a:r>
              <a:rPr lang="en-AU" dirty="0" smtClean="0"/>
              <a:t>Designers need to keep in mind their target audience, </a:t>
            </a:r>
            <a:r>
              <a:rPr lang="en-AU" dirty="0" err="1" smtClean="0"/>
              <a:t>eg</a:t>
            </a:r>
            <a:r>
              <a:rPr lang="en-AU" dirty="0" smtClean="0"/>
              <a:t>. aware of vision impaired or other disabilities</a:t>
            </a:r>
          </a:p>
          <a:p>
            <a:pPr lvl="1"/>
            <a:r>
              <a:rPr lang="en-AU" dirty="0" smtClean="0"/>
              <a:t>Use of content-sensitive help</a:t>
            </a:r>
          </a:p>
          <a:p>
            <a:pPr lvl="1"/>
            <a:r>
              <a:rPr lang="en-AU" dirty="0" smtClean="0"/>
              <a:t>Built in redundancies, or alternatives into an onscreen product.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868346"/>
          </a:xfrm>
        </p:spPr>
        <p:txBody>
          <a:bodyPr>
            <a:normAutofit fontScale="90000"/>
          </a:bodyPr>
          <a:lstStyle/>
          <a:p>
            <a:r>
              <a:rPr lang="en-AU" dirty="0"/>
              <a:t>E</a:t>
            </a:r>
            <a:r>
              <a:rPr lang="en-AU" dirty="0" smtClean="0"/>
              <a:t>fficient and effective user interfaces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329642" cy="2114552"/>
          </a:xfrm>
        </p:spPr>
        <p:txBody>
          <a:bodyPr/>
          <a:lstStyle/>
          <a:p>
            <a:pPr marL="514350" indent="-514350">
              <a:buAutoNum type="arabicPlain" startAt="2"/>
            </a:pPr>
            <a:r>
              <a:rPr lang="en-AU" dirty="0" smtClean="0"/>
              <a:t>Appropriateness </a:t>
            </a:r>
            <a:r>
              <a:rPr lang="en-AU" dirty="0"/>
              <a:t>and </a:t>
            </a:r>
            <a:r>
              <a:rPr lang="en-AU" dirty="0" smtClean="0"/>
              <a:t>relevance</a:t>
            </a:r>
          </a:p>
          <a:p>
            <a:pPr marL="914400" lvl="1" indent="-514350"/>
            <a:r>
              <a:rPr lang="en-AU" dirty="0" smtClean="0"/>
              <a:t>Product must have appropriate information that is relevant</a:t>
            </a:r>
          </a:p>
          <a:p>
            <a:pPr marL="914400" lvl="1" indent="-514350"/>
            <a:r>
              <a:rPr lang="en-AU" dirty="0" smtClean="0"/>
              <a:t>Avoid highly technical language or jargon</a:t>
            </a:r>
          </a:p>
          <a:p>
            <a:pPr marL="914400" lvl="1" indent="-514350">
              <a:buNone/>
            </a:pP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357290" y="3116420"/>
            <a:ext cx="5572164" cy="348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/>
              <a:t>Characteristics of effective  information </a:t>
            </a:r>
            <a:r>
              <a:rPr lang="en-AU" b="1" dirty="0" smtClean="0"/>
              <a:t>architecture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Information architecture of an onscreen solution refers to the way that the information is structured and the ways it can be navigated by a user.</a:t>
            </a:r>
          </a:p>
          <a:p>
            <a:r>
              <a:rPr lang="en-AU" dirty="0" smtClean="0"/>
              <a:t>Information architecture design may include multiple screens linked by a well-planned series of hyperlinks to create maximum ease of use.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385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Onscreen User Documentation</vt:lpstr>
      <vt:lpstr>Design elements to consider</vt:lpstr>
      <vt:lpstr>Design elements to consider</vt:lpstr>
      <vt:lpstr>Design elements to consider</vt:lpstr>
      <vt:lpstr>Characteristics of onscreen solutions: efficient and effective user interfaces </vt:lpstr>
      <vt:lpstr>Efficient and effective user interfaces</vt:lpstr>
      <vt:lpstr>Characteristics of effective  information architecture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Onscreen User Documentation</dc:title>
  <dc:creator>01421606</dc:creator>
  <cp:lastModifiedBy>01421606</cp:lastModifiedBy>
  <cp:revision>9</cp:revision>
  <dcterms:created xsi:type="dcterms:W3CDTF">2011-07-05T02:31:17Z</dcterms:created>
  <dcterms:modified xsi:type="dcterms:W3CDTF">2011-07-05T03:39:25Z</dcterms:modified>
</cp:coreProperties>
</file>